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46"/>
  </p:notesMasterIdLst>
  <p:sldIdLst>
    <p:sldId id="256" r:id="rId2"/>
    <p:sldId id="257" r:id="rId3"/>
    <p:sldId id="258" r:id="rId4"/>
    <p:sldId id="304" r:id="rId5"/>
    <p:sldId id="280" r:id="rId6"/>
    <p:sldId id="263" r:id="rId7"/>
    <p:sldId id="269" r:id="rId8"/>
    <p:sldId id="279" r:id="rId9"/>
    <p:sldId id="286" r:id="rId10"/>
    <p:sldId id="264" r:id="rId11"/>
    <p:sldId id="265" r:id="rId12"/>
    <p:sldId id="266" r:id="rId13"/>
    <p:sldId id="267" r:id="rId14"/>
    <p:sldId id="287" r:id="rId15"/>
    <p:sldId id="260" r:id="rId16"/>
    <p:sldId id="277" r:id="rId17"/>
    <p:sldId id="270" r:id="rId18"/>
    <p:sldId id="278" r:id="rId19"/>
    <p:sldId id="271" r:id="rId20"/>
    <p:sldId id="272" r:id="rId21"/>
    <p:sldId id="282" r:id="rId22"/>
    <p:sldId id="283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7" r:id="rId31"/>
    <p:sldId id="299" r:id="rId32"/>
    <p:sldId id="298" r:id="rId33"/>
    <p:sldId id="288" r:id="rId34"/>
    <p:sldId id="261" r:id="rId35"/>
    <p:sldId id="306" r:id="rId36"/>
    <p:sldId id="284" r:id="rId37"/>
    <p:sldId id="296" r:id="rId38"/>
    <p:sldId id="262" r:id="rId39"/>
    <p:sldId id="300" r:id="rId40"/>
    <p:sldId id="301" r:id="rId41"/>
    <p:sldId id="302" r:id="rId42"/>
    <p:sldId id="303" r:id="rId43"/>
    <p:sldId id="259" r:id="rId44"/>
    <p:sldId id="305" r:id="rId4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4" autoAdjust="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outlineViewPr>
    <p:cViewPr>
      <p:scale>
        <a:sx n="33" d="100"/>
        <a:sy n="33" d="100"/>
      </p:scale>
      <p:origin x="0" y="-1332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77B9C-D4E6-4429-889C-922F91B83329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03595-D4C9-475F-8197-B128A941E4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370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web</a:t>
            </a:r>
            <a:r>
              <a:rPr lang="es-ES" baseline="0" dirty="0" smtClean="0"/>
              <a:t> es texto plano prácticamente en su totalidad, prácticamente resulta obvio utilizar compresión. 1º Que compresión usaríamos los desarrolladores. (</a:t>
            </a:r>
            <a:r>
              <a:rPr lang="es-ES" baseline="0" dirty="0" err="1" smtClean="0"/>
              <a:t>minificación</a:t>
            </a:r>
            <a:r>
              <a:rPr lang="es-ES" baseline="0" dirty="0" smtClean="0"/>
              <a:t>)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03595-D4C9-475F-8197-B128A941E48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7487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03595-D4C9-475F-8197-B128A941E48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3864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https://blog.webrene.es/2012/11/cuidado-con-el-nuevo.html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03595-D4C9-475F-8197-B128A941E486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0665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42C7-669C-4EBB-9390-0D57B2F6856D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8CC97BD-437E-4BC0-B445-84CF170062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5798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42C7-669C-4EBB-9390-0D57B2F6856D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8CC97BD-437E-4BC0-B445-84CF170062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4785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42C7-669C-4EBB-9390-0D57B2F6856D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8CC97BD-437E-4BC0-B445-84CF17006217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01530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42C7-669C-4EBB-9390-0D57B2F6856D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8CC97BD-437E-4BC0-B445-84CF170062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798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42C7-669C-4EBB-9390-0D57B2F6856D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8CC97BD-437E-4BC0-B445-84CF17006217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62467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42C7-669C-4EBB-9390-0D57B2F6856D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8CC97BD-437E-4BC0-B445-84CF170062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88956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42C7-669C-4EBB-9390-0D57B2F6856D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C97BD-437E-4BC0-B445-84CF170062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3854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42C7-669C-4EBB-9390-0D57B2F6856D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C97BD-437E-4BC0-B445-84CF170062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321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42C7-669C-4EBB-9390-0D57B2F6856D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C97BD-437E-4BC0-B445-84CF170062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3121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42C7-669C-4EBB-9390-0D57B2F6856D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8CC97BD-437E-4BC0-B445-84CF170062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761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42C7-669C-4EBB-9390-0D57B2F6856D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8CC97BD-437E-4BC0-B445-84CF170062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037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42C7-669C-4EBB-9390-0D57B2F6856D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8CC97BD-437E-4BC0-B445-84CF170062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8393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42C7-669C-4EBB-9390-0D57B2F6856D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C97BD-437E-4BC0-B445-84CF170062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7860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42C7-669C-4EBB-9390-0D57B2F6856D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C97BD-437E-4BC0-B445-84CF170062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1450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42C7-669C-4EBB-9390-0D57B2F6856D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C97BD-437E-4BC0-B445-84CF170062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8851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42C7-669C-4EBB-9390-0D57B2F6856D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8CC97BD-437E-4BC0-B445-84CF170062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560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142C7-669C-4EBB-9390-0D57B2F6856D}" type="datetimeFigureOut">
              <a:rPr lang="es-ES" smtClean="0"/>
              <a:t>25/10/2019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8CC97BD-437E-4BC0-B445-84CF1700621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064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aniuse.com/#search=brotli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ucecontrol/Brotli-IIS" TargetMode="External"/><Relationship Id="rId7" Type="http://schemas.openxmlformats.org/officeDocument/2006/relationships/hyperlink" Target="https://github.com/google/ngx_brotli" TargetMode="External"/><Relationship Id="rId2" Type="http://schemas.openxmlformats.org/officeDocument/2006/relationships/hyperlink" Target="https://docs.microsoft.com/en-us/iis/extensions/iis-compression/iis-compression-overview#installing-iis-compress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nginx.com/nginx/admin-guide/dynamic-modules/brotli/" TargetMode="External"/><Relationship Id="rId5" Type="http://schemas.openxmlformats.org/officeDocument/2006/relationships/hyperlink" Target="https://github.com/google/brotli" TargetMode="External"/><Relationship Id="rId4" Type="http://schemas.openxmlformats.org/officeDocument/2006/relationships/hyperlink" Target="https://httpd.apache.org/docs/trunk/mod/mod_brotli.html%20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jax.aspnetcdn.com/ajax/jQuery/jquery-3.4.1.min.js" TargetMode="External"/><Relationship Id="rId7" Type="http://schemas.openxmlformats.org/officeDocument/2006/relationships/hyperlink" Target="https://cdnjs.cloudflare.com/ajax/libs/jquery/3.4.1/jquery.min.js" TargetMode="External"/><Relationship Id="rId2" Type="http://schemas.openxmlformats.org/officeDocument/2006/relationships/hyperlink" Target="https://docs.microsoft.com/en-us/aspnet/ajax/cdn/over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js.com/about" TargetMode="External"/><Relationship Id="rId5" Type="http://schemas.openxmlformats.org/officeDocument/2006/relationships/hyperlink" Target="https://ajax.googleapis.com/ajax/libs/jquery/3.4.1/jquery.min.js" TargetMode="External"/><Relationship Id="rId4" Type="http://schemas.openxmlformats.org/officeDocument/2006/relationships/hyperlink" Target="https://developers.google.com/speed/librari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ne15009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mailto:Rene.pacios@balidea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hpbn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gvita.com/2013/09/29/retrospective-high-performance-browser-networking/" TargetMode="Externa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pagetest.org/" TargetMode="External"/><Relationship Id="rId7" Type="http://schemas.openxmlformats.org/officeDocument/2006/relationships/image" Target="../media/image46.png"/><Relationship Id="rId2" Type="http://schemas.openxmlformats.org/officeDocument/2006/relationships/hyperlink" Target="https://developers.google.com/speed/pagespeed/insigh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chrome.google.com/webstore/detail/web-developer-checklist/iahamcpedabephpcgkeikbclmaljebjp" TargetMode="External"/><Relationship Id="rId4" Type="http://schemas.openxmlformats.org/officeDocument/2006/relationships/hyperlink" Target="http://webdevchecklist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dskristensen/Miniblog.Core%20/" TargetMode="External"/><Relationship Id="rId2" Type="http://schemas.openxmlformats.org/officeDocument/2006/relationships/hyperlink" Target="https://hpbn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niblogcore.azurewebsites.net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Chips &amp; </a:t>
            </a:r>
            <a:r>
              <a:rPr lang="es-ES" dirty="0" err="1" smtClean="0"/>
              <a:t>Tricks</a:t>
            </a:r>
            <a:r>
              <a:rPr lang="es-ES" dirty="0" smtClean="0"/>
              <a:t> para desarrollo web</a:t>
            </a:r>
            <a:endParaRPr lang="es-ES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René Pacios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873" y="2806144"/>
            <a:ext cx="2152381" cy="2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0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Compresión - </a:t>
            </a:r>
            <a:r>
              <a:rPr lang="es-ES" dirty="0" err="1" smtClean="0"/>
              <a:t>GZip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 smtClean="0"/>
              <a:t>Sin Comprensión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755952"/>
            <a:ext cx="5157787" cy="1856002"/>
          </a:xfrm>
          <a:prstGeom prst="rect">
            <a:avLst/>
          </a:prstGeom>
        </p:spPr>
      </p:pic>
      <p:sp>
        <p:nvSpPr>
          <p:cNvPr id="6" name="Marcador de texto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 smtClean="0"/>
              <a:t>Con </a:t>
            </a:r>
            <a:r>
              <a:rPr lang="es-ES" dirty="0" err="1" smtClean="0"/>
              <a:t>GZip</a:t>
            </a:r>
            <a:endParaRPr lang="es-E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7588" y="2872292"/>
            <a:ext cx="5183188" cy="189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5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Compresión - </a:t>
            </a:r>
            <a:r>
              <a:rPr lang="es-ES" dirty="0" err="1" smtClean="0"/>
              <a:t>Brotli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 smtClean="0"/>
              <a:t>Sin Compresión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89213" y="3442984"/>
            <a:ext cx="4343400" cy="1565882"/>
          </a:xfrm>
          <a:prstGeom prst="rect">
            <a:avLst/>
          </a:prstGeom>
        </p:spPr>
      </p:pic>
      <p:sp>
        <p:nvSpPr>
          <p:cNvPr id="6" name="Marcador de texto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 smtClean="0"/>
              <a:t>Con </a:t>
            </a:r>
            <a:r>
              <a:rPr lang="es-ES" dirty="0" err="1" smtClean="0"/>
              <a:t>Brotli</a:t>
            </a:r>
            <a:endParaRPr lang="es-ES" dirty="0"/>
          </a:p>
        </p:txBody>
      </p:sp>
      <p:pic>
        <p:nvPicPr>
          <p:cNvPr id="3" name="Marcador de contenido 2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632312"/>
            <a:ext cx="5183188" cy="106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7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Compresión – </a:t>
            </a:r>
            <a:r>
              <a:rPr lang="es-ES" dirty="0" err="1" smtClean="0"/>
              <a:t>Brotli</a:t>
            </a:r>
            <a:endParaRPr lang="es-ES" dirty="0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600" dirty="0" smtClean="0"/>
              <a:t>Desarrollado por google (</a:t>
            </a:r>
            <a:r>
              <a:rPr lang="es-ES" sz="1600" dirty="0" err="1" smtClean="0"/>
              <a:t>Jyrki</a:t>
            </a:r>
            <a:r>
              <a:rPr lang="es-ES" sz="1600" dirty="0" smtClean="0"/>
              <a:t> </a:t>
            </a:r>
            <a:r>
              <a:rPr lang="es-ES" sz="1600" dirty="0" err="1" smtClean="0"/>
              <a:t>Alakuijala</a:t>
            </a:r>
            <a:r>
              <a:rPr lang="es-ES" sz="1600" dirty="0" smtClean="0"/>
              <a:t> y </a:t>
            </a:r>
            <a:r>
              <a:rPr lang="es-ES" sz="1600" dirty="0" err="1" smtClean="0"/>
              <a:t>Zoltán</a:t>
            </a:r>
            <a:r>
              <a:rPr lang="es-ES" sz="1600" dirty="0" smtClean="0"/>
              <a:t> </a:t>
            </a:r>
            <a:r>
              <a:rPr lang="es-ES" sz="1600" dirty="0" err="1" smtClean="0"/>
              <a:t>Szabadka</a:t>
            </a:r>
            <a:r>
              <a:rPr lang="es-ES" sz="1600" dirty="0" smtClean="0"/>
              <a:t>). </a:t>
            </a:r>
          </a:p>
          <a:p>
            <a:r>
              <a:rPr lang="es-ES" sz="1600" dirty="0" smtClean="0"/>
              <a:t>Basado en un diccionario de  </a:t>
            </a:r>
          </a:p>
          <a:p>
            <a:r>
              <a:rPr lang="es-ES" sz="1600" dirty="0" smtClean="0"/>
              <a:t>Mejora GZIP</a:t>
            </a:r>
          </a:p>
          <a:p>
            <a:pPr lvl="1"/>
            <a:r>
              <a:rPr lang="es-ES" sz="1400" dirty="0" smtClean="0"/>
              <a:t>14% </a:t>
            </a:r>
            <a:r>
              <a:rPr lang="es-ES" sz="1400" dirty="0" err="1" smtClean="0"/>
              <a:t>smaller</a:t>
            </a:r>
            <a:r>
              <a:rPr lang="es-ES" sz="1400" dirty="0" smtClean="0"/>
              <a:t> </a:t>
            </a:r>
            <a:r>
              <a:rPr lang="es-ES" sz="1400" dirty="0" err="1" smtClean="0"/>
              <a:t>than</a:t>
            </a:r>
            <a:r>
              <a:rPr lang="es-ES" sz="1400" dirty="0" smtClean="0"/>
              <a:t> </a:t>
            </a:r>
            <a:r>
              <a:rPr lang="es-ES" sz="1400" dirty="0" err="1" smtClean="0"/>
              <a:t>gzip</a:t>
            </a:r>
            <a:r>
              <a:rPr lang="es-ES" sz="1400" dirty="0" smtClean="0"/>
              <a:t> </a:t>
            </a:r>
            <a:r>
              <a:rPr lang="es-ES" sz="1400" dirty="0" err="1" smtClean="0"/>
              <a:t>for</a:t>
            </a:r>
            <a:r>
              <a:rPr lang="es-ES" sz="1400" dirty="0" smtClean="0"/>
              <a:t> JavaScript</a:t>
            </a:r>
          </a:p>
          <a:p>
            <a:pPr lvl="1"/>
            <a:r>
              <a:rPr lang="es-ES" sz="1400" dirty="0" smtClean="0"/>
              <a:t>21% </a:t>
            </a:r>
            <a:r>
              <a:rPr lang="es-ES" sz="1400" dirty="0" err="1" smtClean="0"/>
              <a:t>smaller</a:t>
            </a:r>
            <a:r>
              <a:rPr lang="es-ES" sz="1400" dirty="0" smtClean="0"/>
              <a:t> </a:t>
            </a:r>
            <a:r>
              <a:rPr lang="es-ES" sz="1400" dirty="0" err="1" smtClean="0"/>
              <a:t>than</a:t>
            </a:r>
            <a:r>
              <a:rPr lang="es-ES" sz="1400" dirty="0" smtClean="0"/>
              <a:t> </a:t>
            </a:r>
            <a:r>
              <a:rPr lang="es-ES" sz="1400" dirty="0" err="1" smtClean="0"/>
              <a:t>gzip</a:t>
            </a:r>
            <a:r>
              <a:rPr lang="es-ES" sz="1400" dirty="0" smtClean="0"/>
              <a:t> </a:t>
            </a:r>
            <a:r>
              <a:rPr lang="es-ES" sz="1400" dirty="0" err="1" smtClean="0"/>
              <a:t>for</a:t>
            </a:r>
            <a:r>
              <a:rPr lang="es-ES" sz="1400" dirty="0" smtClean="0"/>
              <a:t> HTML</a:t>
            </a:r>
          </a:p>
          <a:p>
            <a:pPr lvl="1"/>
            <a:r>
              <a:rPr lang="es-ES" sz="1400" dirty="0" smtClean="0"/>
              <a:t>17% </a:t>
            </a:r>
            <a:r>
              <a:rPr lang="es-ES" sz="1400" dirty="0" err="1" smtClean="0"/>
              <a:t>smaller</a:t>
            </a:r>
            <a:r>
              <a:rPr lang="es-ES" sz="1400" dirty="0" smtClean="0"/>
              <a:t> </a:t>
            </a:r>
            <a:r>
              <a:rPr lang="es-ES" sz="1400" dirty="0" err="1" smtClean="0"/>
              <a:t>than</a:t>
            </a:r>
            <a:r>
              <a:rPr lang="es-ES" sz="1400" dirty="0" smtClean="0"/>
              <a:t> </a:t>
            </a:r>
            <a:r>
              <a:rPr lang="es-ES" sz="1400" dirty="0" err="1" smtClean="0"/>
              <a:t>gzip</a:t>
            </a:r>
            <a:r>
              <a:rPr lang="es-ES" sz="1400" dirty="0" smtClean="0"/>
              <a:t> </a:t>
            </a:r>
            <a:r>
              <a:rPr lang="es-ES" sz="1400" dirty="0" err="1" smtClean="0"/>
              <a:t>for</a:t>
            </a:r>
            <a:r>
              <a:rPr lang="es-ES" sz="1400" dirty="0" smtClean="0"/>
              <a:t> CSS</a:t>
            </a:r>
          </a:p>
          <a:p>
            <a:r>
              <a:rPr lang="es-ES" sz="1600" dirty="0" smtClean="0"/>
              <a:t>Soportado actualmente por los 4 principales navegadores </a:t>
            </a:r>
            <a:r>
              <a:rPr lang="es-ES" sz="1100" dirty="0" smtClean="0"/>
              <a:t>(</a:t>
            </a:r>
            <a:r>
              <a:rPr lang="es-ES" sz="1100" dirty="0">
                <a:hlinkClick r:id="rId2"/>
              </a:rPr>
              <a:t>https://caniuse.com/#</a:t>
            </a:r>
            <a:r>
              <a:rPr lang="es-ES" sz="1100" dirty="0" smtClean="0">
                <a:hlinkClick r:id="rId2"/>
              </a:rPr>
              <a:t>search=brotli</a:t>
            </a:r>
            <a:r>
              <a:rPr lang="es-ES" sz="1100" dirty="0" smtClean="0"/>
              <a:t>)</a:t>
            </a:r>
            <a:endParaRPr lang="es-ES" sz="1600" dirty="0" smtClean="0"/>
          </a:p>
          <a:p>
            <a:endParaRPr lang="es-ES" dirty="0" smtClean="0"/>
          </a:p>
          <a:p>
            <a:endParaRPr lang="en-U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987" y="4653463"/>
            <a:ext cx="6227334" cy="148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Compresión - </a:t>
            </a:r>
            <a:r>
              <a:rPr lang="es-ES" dirty="0" err="1" smtClean="0"/>
              <a:t>Brotli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" dirty="0" smtClean="0"/>
              <a:t>IIS:</a:t>
            </a:r>
          </a:p>
          <a:p>
            <a:pPr lvl="1"/>
            <a:r>
              <a:rPr lang="es-ES" dirty="0" err="1" smtClean="0"/>
              <a:t>Installer</a:t>
            </a:r>
            <a:r>
              <a:rPr lang="es-ES" dirty="0" smtClean="0"/>
              <a:t>: </a:t>
            </a:r>
          </a:p>
          <a:p>
            <a:pPr lvl="2"/>
            <a:r>
              <a:rPr lang="es-ES" dirty="0" smtClean="0">
                <a:hlinkClick r:id="rId2"/>
              </a:rPr>
              <a:t>https://docs.microsoft.com/en-us/iis/extensions/iis-compression/iis-compression-overview#installing-iis-compression</a:t>
            </a:r>
            <a:r>
              <a:rPr lang="es-ES" dirty="0" smtClean="0"/>
              <a:t>  </a:t>
            </a:r>
          </a:p>
          <a:p>
            <a:pPr lvl="1"/>
            <a:r>
              <a:rPr lang="es-ES" dirty="0" err="1" smtClean="0"/>
              <a:t>Sources</a:t>
            </a:r>
            <a:r>
              <a:rPr lang="es-ES" dirty="0" smtClean="0"/>
              <a:t>: </a:t>
            </a:r>
          </a:p>
          <a:p>
            <a:pPr lvl="2"/>
            <a:r>
              <a:rPr lang="es-ES" dirty="0" smtClean="0">
                <a:hlinkClick r:id="rId3"/>
              </a:rPr>
              <a:t>https://github.com/saucecontrol/Brotli-IIS</a:t>
            </a:r>
            <a:r>
              <a:rPr lang="es-ES" dirty="0" smtClean="0"/>
              <a:t> </a:t>
            </a:r>
          </a:p>
          <a:p>
            <a:r>
              <a:rPr lang="es-ES" dirty="0" smtClean="0"/>
              <a:t>Apache: </a:t>
            </a:r>
          </a:p>
          <a:p>
            <a:pPr lvl="1"/>
            <a:r>
              <a:rPr lang="es-ES" dirty="0" err="1"/>
              <a:t>Installer</a:t>
            </a:r>
            <a:r>
              <a:rPr lang="es-ES" dirty="0"/>
              <a:t>: </a:t>
            </a:r>
            <a:endParaRPr lang="es-ES" dirty="0" smtClean="0"/>
          </a:p>
          <a:p>
            <a:pPr lvl="2"/>
            <a:r>
              <a:rPr lang="es-ES" dirty="0" smtClean="0">
                <a:hlinkClick r:id="rId4"/>
              </a:rPr>
              <a:t>https://httpd.apache.org/docs/trunk/mod/mod_brotli.html //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/>
              <a:t>Sources</a:t>
            </a:r>
            <a:r>
              <a:rPr lang="es-ES" dirty="0"/>
              <a:t>: </a:t>
            </a:r>
          </a:p>
          <a:p>
            <a:pPr lvl="2"/>
            <a:r>
              <a:rPr lang="es-ES" dirty="0" smtClean="0">
                <a:hlinkClick r:id="rId5"/>
              </a:rPr>
              <a:t>https://github.com/google/brotli</a:t>
            </a:r>
            <a:r>
              <a:rPr lang="es-ES" dirty="0" smtClean="0"/>
              <a:t> </a:t>
            </a:r>
          </a:p>
          <a:p>
            <a:r>
              <a:rPr lang="es-ES" dirty="0" err="1" smtClean="0"/>
              <a:t>Nginx</a:t>
            </a:r>
            <a:r>
              <a:rPr lang="es-ES" dirty="0" smtClean="0"/>
              <a:t>:</a:t>
            </a:r>
          </a:p>
          <a:p>
            <a:pPr lvl="1"/>
            <a:r>
              <a:rPr lang="es-ES" dirty="0" err="1" smtClean="0"/>
              <a:t>Installer</a:t>
            </a:r>
            <a:r>
              <a:rPr lang="es-ES" dirty="0" smtClean="0"/>
              <a:t>: </a:t>
            </a:r>
          </a:p>
          <a:p>
            <a:pPr lvl="2"/>
            <a:r>
              <a:rPr lang="es-ES" dirty="0" smtClean="0">
                <a:hlinkClick r:id="rId6"/>
              </a:rPr>
              <a:t>https://docs.nginx.com/nginx/admin-guide/dynamic-modules/brotli/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Sources</a:t>
            </a:r>
            <a:r>
              <a:rPr lang="es-ES" dirty="0" smtClean="0"/>
              <a:t>:</a:t>
            </a:r>
          </a:p>
          <a:p>
            <a:pPr lvl="2"/>
            <a:r>
              <a:rPr lang="es-ES" dirty="0">
                <a:hlinkClick r:id="rId7"/>
              </a:rPr>
              <a:t>https://github.com/google/ngx_brotli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182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Latencia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242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Latencia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(…)la </a:t>
            </a:r>
            <a:r>
              <a:rPr lang="es-ES" sz="2800" dirty="0"/>
              <a:t>latencia es la suma de retardos temporales dentro de una red. Un retardo es producido por la demora en la propagación y transmisión de paquetes dentro de la </a:t>
            </a:r>
            <a:r>
              <a:rPr lang="es-ES" sz="2800" dirty="0" smtClean="0"/>
              <a:t>red </a:t>
            </a:r>
            <a:r>
              <a:rPr lang="es-ES" dirty="0" smtClean="0"/>
              <a:t>(</a:t>
            </a:r>
            <a:r>
              <a:rPr lang="es-ES" dirty="0" err="1" smtClean="0"/>
              <a:t>Wikipeadia</a:t>
            </a:r>
            <a:r>
              <a:rPr lang="es-ES" dirty="0" smtClean="0"/>
              <a:t> 19/10/19)</a:t>
            </a:r>
          </a:p>
          <a:p>
            <a:pPr lvl="1"/>
            <a:r>
              <a:rPr lang="es-ES" dirty="0"/>
              <a:t>La tecnología de acceso a Internet: ADSL o Fibra</a:t>
            </a:r>
            <a:r>
              <a:rPr lang="es-ES" dirty="0" smtClean="0"/>
              <a:t>.</a:t>
            </a:r>
          </a:p>
          <a:p>
            <a:pPr lvl="1"/>
            <a:r>
              <a:rPr lang="es-ES" b="1" dirty="0"/>
              <a:t>La distancia entre los dos puntos que quieran establecer la comunicación</a:t>
            </a:r>
            <a:r>
              <a:rPr lang="es-ES" dirty="0"/>
              <a:t>, y las redes o saltos intermedios por los que tengan que pasar los paquetes</a:t>
            </a:r>
            <a:r>
              <a:rPr lang="es-ES" dirty="0" smtClean="0"/>
              <a:t>.</a:t>
            </a:r>
          </a:p>
          <a:p>
            <a:pPr lvl="1"/>
            <a:r>
              <a:rPr lang="es-ES" b="1" dirty="0"/>
              <a:t>Capacidad del dispositivo desde el que nos conectamos</a:t>
            </a:r>
            <a:r>
              <a:rPr lang="es-ES" dirty="0"/>
              <a:t> (ordenador, portátil, </a:t>
            </a:r>
            <a:r>
              <a:rPr lang="es-ES" dirty="0" err="1"/>
              <a:t>tablet</a:t>
            </a:r>
            <a:r>
              <a:rPr lang="es-ES" dirty="0"/>
              <a:t>, móvil o consola) y la carga del servidor al que nos estamos conectando</a:t>
            </a:r>
          </a:p>
        </p:txBody>
      </p:sp>
    </p:spTree>
    <p:extLst>
      <p:ext uri="{BB962C8B-B14F-4D97-AF65-F5344CB8AC3E}">
        <p14:creationId xmlns:p14="http://schemas.microsoft.com/office/powerpoint/2010/main" val="108172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Latencia 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5903" y="1345721"/>
            <a:ext cx="8515109" cy="44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8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Latencia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We </a:t>
            </a:r>
            <a:r>
              <a:rPr lang="en-US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can’t make the bits travel faster, but we can move the bits closer. </a:t>
            </a:r>
            <a:r>
              <a:rPr lang="en-US" sz="2000" dirty="0" smtClean="0"/>
              <a:t>(Ilya </a:t>
            </a:r>
            <a:r>
              <a:rPr lang="en-US" sz="2000" dirty="0" err="1" smtClean="0"/>
              <a:t>Grigorik</a:t>
            </a:r>
            <a:r>
              <a:rPr lang="en-US" sz="2000" dirty="0" smtClean="0"/>
              <a:t>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912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Latencia - CND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225" y="1380226"/>
            <a:ext cx="8882183" cy="4598124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257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Latencia – CND Públicos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smtClean="0"/>
              <a:t>Microsoft:</a:t>
            </a:r>
          </a:p>
          <a:p>
            <a:pPr lvl="1"/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docs.microsoft.com/en-us/aspnet/ajax/cdn/overview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Ej</a:t>
            </a:r>
            <a:r>
              <a:rPr lang="es-ES" dirty="0" smtClean="0"/>
              <a:t>: </a:t>
            </a:r>
            <a:r>
              <a:rPr lang="es-ES" dirty="0">
                <a:hlinkClick r:id="rId3"/>
              </a:rPr>
              <a:t>https://</a:t>
            </a:r>
            <a:r>
              <a:rPr lang="es-ES" dirty="0" smtClean="0">
                <a:hlinkClick r:id="rId3"/>
              </a:rPr>
              <a:t>ajax.aspnetcdn.com/ajax/jQuery/jquery-3.4.1.min.js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Google:</a:t>
            </a:r>
          </a:p>
          <a:p>
            <a:pPr lvl="1"/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developers.google.com/speed/libraries</a:t>
            </a:r>
            <a:endParaRPr lang="es-ES" dirty="0" smtClean="0"/>
          </a:p>
          <a:p>
            <a:pPr lvl="1"/>
            <a:r>
              <a:rPr lang="es-ES" dirty="0" err="1" smtClean="0"/>
              <a:t>Ej</a:t>
            </a:r>
            <a:r>
              <a:rPr lang="es-ES" dirty="0"/>
              <a:t>: </a:t>
            </a:r>
            <a:r>
              <a:rPr lang="es-ES" dirty="0" smtClean="0">
                <a:hlinkClick r:id="rId5"/>
              </a:rPr>
              <a:t>https</a:t>
            </a:r>
            <a:r>
              <a:rPr lang="es-ES" dirty="0">
                <a:hlinkClick r:id="rId5"/>
              </a:rPr>
              <a:t>://</a:t>
            </a:r>
            <a:r>
              <a:rPr lang="es-ES" dirty="0" smtClean="0">
                <a:hlinkClick r:id="rId5"/>
              </a:rPr>
              <a:t>ajax.googleapis.com/ajax/libs/jquery/3.4.1/jquery.min.js</a:t>
            </a:r>
            <a:endParaRPr lang="es-ES" dirty="0" smtClean="0"/>
          </a:p>
          <a:p>
            <a:pPr marL="457200" lvl="1" indent="0">
              <a:buNone/>
            </a:pPr>
            <a:endParaRPr lang="es-ES" dirty="0" smtClean="0"/>
          </a:p>
          <a:p>
            <a:r>
              <a:rPr lang="es-ES" sz="2200" b="1" dirty="0" smtClean="0"/>
              <a:t>Cdnjs:</a:t>
            </a:r>
          </a:p>
          <a:p>
            <a:pPr lvl="1"/>
            <a:r>
              <a:rPr lang="es-ES" dirty="0">
                <a:hlinkClick r:id="rId6"/>
              </a:rPr>
              <a:t>https://</a:t>
            </a:r>
            <a:r>
              <a:rPr lang="es-ES" dirty="0" smtClean="0">
                <a:hlinkClick r:id="rId6"/>
              </a:rPr>
              <a:t>cdnjs.com/about</a:t>
            </a:r>
            <a:endParaRPr lang="es-ES" dirty="0" smtClean="0"/>
          </a:p>
          <a:p>
            <a:pPr lvl="1"/>
            <a:r>
              <a:rPr lang="es-ES" dirty="0" err="1" smtClean="0"/>
              <a:t>Ej</a:t>
            </a:r>
            <a:r>
              <a:rPr lang="es-ES" dirty="0" smtClean="0"/>
              <a:t>: </a:t>
            </a:r>
            <a:r>
              <a:rPr lang="es-ES" dirty="0">
                <a:hlinkClick r:id="rId7"/>
              </a:rPr>
              <a:t>https://</a:t>
            </a:r>
            <a:r>
              <a:rPr lang="es-ES" dirty="0" smtClean="0">
                <a:hlinkClick r:id="rId7"/>
              </a:rPr>
              <a:t>cdnjs.cloudflare.com/ajax/libs/jquery/3.4.1/jquery.min.js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37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 ti de </a:t>
            </a:r>
            <a:r>
              <a:rPr lang="es-ES" dirty="0" err="1" smtClean="0"/>
              <a:t>quen</a:t>
            </a:r>
            <a:r>
              <a:rPr lang="es-ES" dirty="0" smtClean="0"/>
              <a:t> ves </a:t>
            </a:r>
            <a:r>
              <a:rPr lang="es-ES" dirty="0" err="1" smtClean="0"/>
              <a:t>sendo</a:t>
            </a:r>
            <a:r>
              <a:rPr lang="es-ES" dirty="0" smtClean="0"/>
              <a:t>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  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070355"/>
            <a:ext cx="4966743" cy="3905149"/>
          </a:xfrm>
          <a:prstGeom prst="rect">
            <a:avLst/>
          </a:prstGeom>
        </p:spPr>
      </p:pic>
      <p:sp>
        <p:nvSpPr>
          <p:cNvPr id="8" name="Marcador de texto 6"/>
          <p:cNvSpPr txBox="1">
            <a:spLocks/>
          </p:cNvSpPr>
          <p:nvPr/>
        </p:nvSpPr>
        <p:spPr>
          <a:xfrm>
            <a:off x="7890294" y="2069318"/>
            <a:ext cx="3932237" cy="3906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René Pacios Díaz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1"/>
            <a:r>
              <a:rPr lang="es-ES" sz="1600" dirty="0">
                <a:solidFill>
                  <a:sysClr val="windowText" lastClr="000000"/>
                </a:solidFill>
                <a:latin typeface="Calibri" panose="020F0502020204030204"/>
                <a:hlinkClick r:id="rId3"/>
              </a:rPr>
              <a:t>https://</a:t>
            </a:r>
            <a:r>
              <a:rPr lang="es-ES" sz="1600" dirty="0" smtClean="0">
                <a:solidFill>
                  <a:sysClr val="windowText" lastClr="000000"/>
                </a:solidFill>
                <a:latin typeface="Calibri" panose="020F0502020204030204"/>
                <a:hlinkClick r:id="rId3"/>
              </a:rPr>
              <a:t>github.com/rene15009</a:t>
            </a:r>
            <a:r>
              <a:rPr lang="es-ES" sz="1600" dirty="0" smtClean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  <a:endParaRPr kumimoji="0" lang="es-ES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4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4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Rene.pacios@balidea.com</a:t>
            </a:r>
            <a:endParaRPr kumimoji="0" lang="es-ES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Área de desarrollo de </a:t>
            </a:r>
            <a:r>
              <a:rPr kumimoji="0" lang="es-E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Balidea</a:t>
            </a: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(Coruña)	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8" descr="Resultado de imagen de mai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06019" y="3472934"/>
            <a:ext cx="286717" cy="28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741" y="3982159"/>
            <a:ext cx="438950" cy="445047"/>
          </a:xfrm>
          <a:prstGeom prst="rect">
            <a:avLst/>
          </a:prstGeom>
        </p:spPr>
      </p:pic>
      <p:pic>
        <p:nvPicPr>
          <p:cNvPr id="1026" name="Picture 2" descr="Resultado de imagen de github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019" y="2907502"/>
            <a:ext cx="300755" cy="30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91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Latencia - </a:t>
            </a: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</a:rPr>
              <a:t>Beneficios de usar CND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Atenúa la carga del servidor. Reducción de peticiones a nuestro servidor. </a:t>
            </a:r>
          </a:p>
          <a:p>
            <a:r>
              <a:rPr lang="es-ES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Geolocalización. Reducción de latencia. Servidor más próximo, menos saltos</a:t>
            </a:r>
          </a:p>
          <a:p>
            <a:r>
              <a:rPr lang="es-ES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Soporte HTTPS, aunque nuestro sitio no disponga de SSL</a:t>
            </a:r>
          </a:p>
          <a:p>
            <a:r>
              <a:rPr lang="es-ES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Ocultación IP. Protección de ataques </a:t>
            </a:r>
            <a:r>
              <a:rPr lang="es-ES" sz="20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DoS</a:t>
            </a:r>
            <a:endParaRPr lang="es-ES" sz="20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es-ES" sz="20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Reutilización de la cache de los navegadores. Varias webs con el mismo CND</a:t>
            </a:r>
          </a:p>
          <a:p>
            <a:endParaRPr lang="es-ES" sz="40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indent="0" algn="ctr">
              <a:buNone/>
            </a:pPr>
            <a:endParaRPr lang="es-ES" sz="2000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651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Latencia - </a:t>
            </a:r>
            <a:r>
              <a:rPr lang="es-ES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Consideraciones de usar </a:t>
            </a:r>
            <a:r>
              <a:rPr lang="es-ES" sz="3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CND</a:t>
            </a:r>
            <a:endParaRPr lang="es-ES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Sopesar </a:t>
            </a: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</a:rPr>
              <a:t>rentabilidad de utilizar un CDN para todo el </a:t>
            </a:r>
            <a:r>
              <a:rPr lang="es-E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site</a:t>
            </a: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</a:rPr>
              <a:t>. Escalar en servidores es caro</a:t>
            </a:r>
            <a:r>
              <a:rPr lang="es-E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r>
              <a:rPr lang="es-E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Establecer correctamente el </a:t>
            </a:r>
            <a:r>
              <a:rPr lang="es-ES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Content </a:t>
            </a:r>
            <a:r>
              <a:rPr lang="es-ES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Security </a:t>
            </a:r>
            <a:r>
              <a:rPr lang="es-ES" i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Policy</a:t>
            </a: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</a:rPr>
              <a:t> (CSP</a:t>
            </a:r>
            <a:r>
              <a:rPr lang="es-E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 </a:t>
            </a:r>
            <a:r>
              <a:rPr lang="es-ES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(default-</a:t>
            </a:r>
            <a:r>
              <a:rPr lang="es-ES" i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src</a:t>
            </a:r>
            <a:r>
              <a:rPr lang="es-ES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script-</a:t>
            </a:r>
            <a:r>
              <a:rPr lang="es-ES" i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src</a:t>
            </a:r>
            <a:r>
              <a:rPr lang="es-ES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s-ES" i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style-src</a:t>
            </a:r>
            <a:r>
              <a:rPr lang="es-ES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s-ES" i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content-src</a:t>
            </a:r>
            <a:r>
              <a:rPr lang="es-ES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).  </a:t>
            </a:r>
          </a:p>
          <a:p>
            <a:r>
              <a:rPr lang="es-E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Validar legitimidad de los scripts </a:t>
            </a: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</a:rPr>
              <a:t>que utilizamos (</a:t>
            </a:r>
            <a:r>
              <a:rPr lang="es-E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Subresource</a:t>
            </a: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s-ES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Integrity</a:t>
            </a:r>
            <a:r>
              <a:rPr lang="es-ES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s-ES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SRI):</a:t>
            </a:r>
            <a:endParaRPr lang="es-ES" sz="16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/>
            <a:r>
              <a:rPr lang="es-ES" sz="1400" dirty="0" smtClean="0"/>
              <a:t>&lt;script </a:t>
            </a:r>
            <a:r>
              <a:rPr lang="es-ES" sz="1400" dirty="0" err="1"/>
              <a:t>src</a:t>
            </a:r>
            <a:r>
              <a:rPr lang="es-ES" sz="1400" dirty="0"/>
              <a:t>="//ajax.googleapis.com/</a:t>
            </a:r>
            <a:r>
              <a:rPr lang="es-ES" sz="1400" dirty="0" err="1"/>
              <a:t>ajax</a:t>
            </a:r>
            <a:r>
              <a:rPr lang="es-ES" sz="1400" dirty="0"/>
              <a:t>/</a:t>
            </a:r>
            <a:r>
              <a:rPr lang="es-ES" sz="1400" dirty="0" err="1"/>
              <a:t>libs</a:t>
            </a:r>
            <a:r>
              <a:rPr lang="es-ES" sz="1400" dirty="0"/>
              <a:t>/</a:t>
            </a:r>
            <a:r>
              <a:rPr lang="es-ES" sz="1400" dirty="0" err="1"/>
              <a:t>jquery</a:t>
            </a:r>
            <a:r>
              <a:rPr lang="es-ES" sz="1400" dirty="0"/>
              <a:t>/2.1.3/jquery.min.js"&gt;&lt;/script</a:t>
            </a:r>
            <a:r>
              <a:rPr lang="es-ES" sz="1400" dirty="0" smtClean="0"/>
              <a:t>&gt;</a:t>
            </a:r>
          </a:p>
          <a:p>
            <a:pPr lvl="1"/>
            <a:r>
              <a:rPr lang="es-E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&lt;script </a:t>
            </a:r>
            <a:r>
              <a:rPr lang="es-E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src</a:t>
            </a:r>
            <a:r>
              <a:rPr lang="es-E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="https</a:t>
            </a:r>
            <a:r>
              <a:rPr lang="es-E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://</a:t>
            </a:r>
            <a:r>
              <a:rPr lang="es-E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ajax.googleapis.com/</a:t>
            </a:r>
            <a:r>
              <a:rPr lang="es-E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ajax</a:t>
            </a:r>
            <a:r>
              <a:rPr lang="es-E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es-E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libs</a:t>
            </a:r>
            <a:r>
              <a:rPr lang="es-E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es-ES" sz="14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jquery</a:t>
            </a:r>
            <a:r>
              <a:rPr lang="es-E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/2.1.3/jquery.min.js"         </a:t>
            </a:r>
            <a:r>
              <a:rPr lang="es-ES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integrity</a:t>
            </a:r>
            <a:r>
              <a:rPr lang="es-E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="sha256-ivk71nXhz9nsyFDoYoGf2sbjrR9ddh+XDkCcfZxjvcM="</a:t>
            </a:r>
            <a:r>
              <a:rPr lang="es-E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&gt;&lt;/script&gt;</a:t>
            </a:r>
            <a:endParaRPr lang="es-ES" sz="14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s-ES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s-ES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/>
            <a:endParaRPr lang="es-ES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s-ES" sz="40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indent="0" algn="ctr">
              <a:buNone/>
            </a:pPr>
            <a:endParaRPr lang="es-ES" sz="2000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521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Latencia - </a:t>
            </a:r>
            <a:r>
              <a:rPr lang="es-ES" sz="3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Consideraciones de usar </a:t>
            </a:r>
            <a:r>
              <a:rPr lang="es-ES" sz="3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CND</a:t>
            </a:r>
            <a:endParaRPr lang="es-ES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Fallback</a:t>
            </a:r>
            <a:r>
              <a:rPr lang="es-ES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s-E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frente a fallos de nuestro CDN:</a:t>
            </a:r>
          </a:p>
          <a:p>
            <a:endParaRPr lang="es-ES" b="1" dirty="0"/>
          </a:p>
          <a:p>
            <a:r>
              <a:rPr lang="es-ES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Si </a:t>
            </a:r>
            <a:r>
              <a:rPr lang="es-E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tenemos la suerte de trabajar con </a:t>
            </a:r>
            <a:r>
              <a:rPr lang="es-ES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Asp.Net</a:t>
            </a:r>
            <a:r>
              <a:rPr lang="es-ES" sz="1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s-ES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WebForms</a:t>
            </a:r>
            <a:r>
              <a:rPr lang="es-ES" sz="1400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(&lt;</a:t>
            </a:r>
            <a:r>
              <a:rPr lang="es-ES" sz="14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sarcasmo </a:t>
            </a:r>
            <a:r>
              <a:rPr lang="es-ES" sz="1400" i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mode</a:t>
            </a:r>
            <a:r>
              <a:rPr lang="es-ES" sz="1400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=off </a:t>
            </a:r>
            <a:r>
              <a:rPr lang="es-ES" sz="1400" i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/&gt;) </a:t>
            </a:r>
            <a:endParaRPr lang="es-ES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/>
            <a:endParaRPr lang="es-ES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s-ES" sz="40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639" y="2492153"/>
            <a:ext cx="7248772" cy="420660"/>
          </a:xfrm>
          <a:prstGeom prst="rect">
            <a:avLst/>
          </a:prstGeo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296194" y="5058210"/>
            <a:ext cx="400680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s-ES" altLang="es-ES" sz="1000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asp:ScriptManager</a:t>
            </a:r>
            <a:r>
              <a:rPr kumimoji="0" lang="es-ES" altLang="es-ES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runat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"server"</a:t>
            </a:r>
            <a:r>
              <a:rPr kumimoji="0" lang="es-ES" altLang="es-ES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EnableCdn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s-ES" altLang="es-E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s-ES" altLang="es-ES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Scripts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s-ES" altLang="es-E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s-ES" altLang="es-ES" sz="1000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asp:ScriptReference</a:t>
            </a:r>
            <a:r>
              <a:rPr kumimoji="0" lang="es-ES" altLang="es-ES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0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1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jquery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/&gt;</a:t>
            </a:r>
            <a:endParaRPr kumimoji="0" lang="es-ES" altLang="es-E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s-ES" altLang="es-ES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Scripts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s-ES" altLang="es-E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s-ES" altLang="es-ES" sz="1000" b="1" i="0" u="none" strike="noStrike" cap="none" normalizeH="0" baseline="0" dirty="0" err="1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asp:ScriptManager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96194" y="3378025"/>
            <a:ext cx="7649218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ES" altLang="es-E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ScriptManager.ScriptResourceMapping.AddDefinition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1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jquery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s-ES" altLang="es-ES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es-ES" altLang="es-ES" sz="9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ScriptResourceDefinition</a:t>
            </a:r>
            <a:endParaRPr kumimoji="0" lang="es-ES" altLang="es-E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es-ES" altLang="es-E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s-ES" altLang="es-E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"~/Scripts/jquery-2.0.0.min.js"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s-ES" altLang="es-E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s-ES" altLang="es-E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DebugPath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"~/Scripts/jquery-2.0.0.js"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s-ES" altLang="es-E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s-ES" altLang="es-E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CdnPath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"http://ajax.googleapis.com/</a:t>
            </a:r>
            <a:r>
              <a:rPr kumimoji="0" lang="es-ES" altLang="es-ES" sz="1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s-ES" altLang="es-ES" sz="1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libs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s-ES" altLang="es-ES" sz="1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jquery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/2.0.0/jquery.min.js"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s-ES" altLang="es-E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s-ES" altLang="es-E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CdnDebugPath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"https://ajax.googleapis.com/</a:t>
            </a:r>
            <a:r>
              <a:rPr kumimoji="0" lang="es-ES" altLang="es-ES" sz="1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s-ES" altLang="es-ES" sz="1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libs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s-ES" altLang="es-ES" sz="1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jquery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/2.0.0/jquery.js"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s-ES" altLang="es-E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s-ES" altLang="es-E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CdnSupportsSecureConnection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ES" altLang="es-ES" sz="1000" b="1" i="0" u="none" strike="noStrike" cap="none" normalizeH="0" baseline="0" dirty="0" smtClean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s-ES" altLang="es-E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s-ES" altLang="es-E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LoadSuccessExpression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s-ES" altLang="es-ES" sz="1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window.jQuery</a:t>
            </a: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endParaRPr kumimoji="0" lang="es-ES" altLang="es-E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70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Imágenes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904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Imágenes - Formatos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200" dirty="0" smtClean="0"/>
              <a:t>¿Qué formatos existen o son idóneos para la web?</a:t>
            </a:r>
            <a:endParaRPr lang="es-ES" sz="22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147" y="2616557"/>
            <a:ext cx="6387529" cy="399220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533" y="6583813"/>
            <a:ext cx="1257143" cy="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Imágenes - Formatos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35" y="2314754"/>
            <a:ext cx="2357886" cy="1768415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755" y="2314754"/>
            <a:ext cx="2357887" cy="176841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176" y="2314753"/>
            <a:ext cx="2357887" cy="176841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907102" y="4287328"/>
            <a:ext cx="24951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JPG - 24 bit - 1,24 Mb</a:t>
            </a:r>
          </a:p>
          <a:p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5882172" y="4271938"/>
            <a:ext cx="2348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PNG – 24 bit - 4,63 Mb</a:t>
            </a:r>
          </a:p>
          <a:p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8710593" y="4287326"/>
            <a:ext cx="23484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GIF – 24 bit - 1,41 Mb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205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Imágenes – Formatos - SVG</a:t>
            </a:r>
            <a:endParaRPr lang="es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203" y="2392391"/>
            <a:ext cx="4443187" cy="262818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390" y="2392391"/>
            <a:ext cx="5145703" cy="26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6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Imágenes – Formatos -SVG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PROS	</a:t>
            </a:r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smtClean="0"/>
              <a:t>Imagen vectorial. </a:t>
            </a:r>
          </a:p>
          <a:p>
            <a:r>
              <a:rPr lang="es-ES" dirty="0" smtClean="0"/>
              <a:t>Zoom sin perdida de calidad. </a:t>
            </a:r>
          </a:p>
          <a:p>
            <a:r>
              <a:rPr lang="es-ES" dirty="0" smtClean="0"/>
              <a:t>Al estar basada en código comprime bastante bien </a:t>
            </a:r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CONTRAS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ES" dirty="0" smtClean="0"/>
              <a:t>Imágenes muy complejas carga de CPU al </a:t>
            </a:r>
            <a:r>
              <a:rPr lang="es-ES" dirty="0" err="1" smtClean="0"/>
              <a:t>renderizar</a:t>
            </a:r>
            <a:endParaRPr lang="es-ES" dirty="0" smtClean="0"/>
          </a:p>
          <a:p>
            <a:r>
              <a:rPr lang="es-ES" dirty="0" smtClean="0"/>
              <a:t>No compatible con todos los navegadores antiguos</a:t>
            </a:r>
          </a:p>
          <a:p>
            <a:r>
              <a:rPr lang="es-ES" dirty="0"/>
              <a:t>No </a:t>
            </a:r>
            <a:r>
              <a:rPr lang="es-ES" dirty="0" smtClean="0"/>
              <a:t>idóneo para </a:t>
            </a:r>
            <a:r>
              <a:rPr lang="es-ES" dirty="0"/>
              <a:t>cualquier imagen</a:t>
            </a:r>
          </a:p>
          <a:p>
            <a:pPr lvl="1"/>
            <a:r>
              <a:rPr lang="es-ES" dirty="0" smtClean="0"/>
              <a:t>Elementos vectoriales, rectas, curvas</a:t>
            </a:r>
          </a:p>
          <a:p>
            <a:pPr lvl="1"/>
            <a:r>
              <a:rPr lang="es-ES" dirty="0" smtClean="0"/>
              <a:t>Texto</a:t>
            </a:r>
          </a:p>
          <a:p>
            <a:pPr lvl="1"/>
            <a:r>
              <a:rPr lang="es-ES" dirty="0" smtClean="0"/>
              <a:t>Imágenes sencillas </a:t>
            </a:r>
          </a:p>
          <a:p>
            <a:endParaRPr lang="es-ES" dirty="0"/>
          </a:p>
        </p:txBody>
      </p:sp>
      <p:pic>
        <p:nvPicPr>
          <p:cNvPr id="1026" name="Picture 2" descr="Fichier:Bitmap VS SVG Fr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31" y="3876221"/>
            <a:ext cx="4105874" cy="246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93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Imágenes – Formatos -</a:t>
            </a:r>
            <a:r>
              <a:rPr lang="es-ES" dirty="0" err="1" smtClean="0"/>
              <a:t>WebP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PROS	</a:t>
            </a:r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smtClean="0"/>
              <a:t>Mejor compresión que JPG o PNG (-30%)</a:t>
            </a:r>
          </a:p>
          <a:p>
            <a:r>
              <a:rPr lang="es-ES" dirty="0" smtClean="0"/>
              <a:t>Compresión con pérdida o sin.</a:t>
            </a:r>
          </a:p>
          <a:p>
            <a:r>
              <a:rPr lang="es-ES" dirty="0" smtClean="0"/>
              <a:t>Soporta transparencias </a:t>
            </a:r>
          </a:p>
          <a:p>
            <a:r>
              <a:rPr lang="es-ES" dirty="0" smtClean="0"/>
              <a:t>Soporta animaciones</a:t>
            </a:r>
          </a:p>
          <a:p>
            <a:r>
              <a:rPr lang="es-ES" dirty="0" smtClean="0"/>
              <a:t>Soporta metadatos (SEO) 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CONTRAS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ES" dirty="0" smtClean="0"/>
              <a:t>No soporta </a:t>
            </a:r>
            <a:r>
              <a:rPr lang="es-ES" dirty="0" err="1" smtClean="0"/>
              <a:t>render</a:t>
            </a:r>
            <a:r>
              <a:rPr lang="es-ES" dirty="0" smtClean="0"/>
              <a:t> progresivo</a:t>
            </a:r>
          </a:p>
          <a:p>
            <a:pPr lvl="1"/>
            <a:r>
              <a:rPr lang="es-ES" dirty="0" smtClean="0"/>
              <a:t>Ver JPEG XR </a:t>
            </a:r>
          </a:p>
          <a:p>
            <a:r>
              <a:rPr lang="es-ES" dirty="0" smtClean="0"/>
              <a:t>No compatible con todos los navegadores</a:t>
            </a:r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985" y="4222768"/>
            <a:ext cx="5638649" cy="147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Imágenes – Formatos -</a:t>
            </a:r>
            <a:r>
              <a:rPr lang="es-ES" dirty="0" err="1"/>
              <a:t>WebP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200" dirty="0" smtClean="0"/>
              <a:t>¿Qué hago para usar </a:t>
            </a:r>
            <a:r>
              <a:rPr lang="es-ES" sz="2200" dirty="0" err="1" smtClean="0"/>
              <a:t>WebP</a:t>
            </a:r>
            <a:r>
              <a:rPr lang="es-ES" sz="2200" dirty="0" smtClean="0"/>
              <a:t> u otro formato de forma segura?</a:t>
            </a:r>
          </a:p>
          <a:p>
            <a:pPr marL="0" indent="0" algn="ctr">
              <a:buNone/>
            </a:pPr>
            <a:endParaRPr lang="es-ES" sz="2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999" y="2753779"/>
            <a:ext cx="3866667" cy="10571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037" y="4044592"/>
            <a:ext cx="7568477" cy="186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9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Presentación Charla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Título:</a:t>
            </a:r>
          </a:p>
          <a:p>
            <a:pPr lvl="1"/>
            <a:r>
              <a:rPr lang="es-ES" dirty="0" err="1" smtClean="0"/>
              <a:t>Tips</a:t>
            </a:r>
            <a:r>
              <a:rPr lang="es-ES" dirty="0" smtClean="0"/>
              <a:t> &amp; </a:t>
            </a:r>
            <a:r>
              <a:rPr lang="es-ES" dirty="0" err="1" smtClean="0"/>
              <a:t>Tricks</a:t>
            </a:r>
            <a:r>
              <a:rPr lang="es-ES" dirty="0" smtClean="0"/>
              <a:t> para desarrollo Web</a:t>
            </a:r>
          </a:p>
          <a:p>
            <a:pPr lvl="1"/>
            <a:r>
              <a:rPr lang="es-ES" dirty="0" smtClean="0"/>
              <a:t>Chips &amp; Tics para desarrollo Web</a:t>
            </a:r>
          </a:p>
          <a:p>
            <a:pPr lvl="1"/>
            <a:r>
              <a:rPr lang="es-ES" dirty="0" smtClean="0"/>
              <a:t>Chips &amp; </a:t>
            </a:r>
            <a:r>
              <a:rPr lang="es-ES" dirty="0" err="1" smtClean="0"/>
              <a:t>Tricks</a:t>
            </a:r>
            <a:r>
              <a:rPr lang="es-ES" dirty="0" smtClean="0"/>
              <a:t> para desarrollo Web</a:t>
            </a:r>
          </a:p>
          <a:p>
            <a:r>
              <a:rPr lang="es-ES" dirty="0" smtClean="0"/>
              <a:t>Que vamos a ver?</a:t>
            </a:r>
          </a:p>
          <a:p>
            <a:pPr lvl="1"/>
            <a:r>
              <a:rPr lang="es-ES" dirty="0" smtClean="0"/>
              <a:t>Algunos </a:t>
            </a:r>
            <a:r>
              <a:rPr lang="es-ES" dirty="0" err="1" smtClean="0"/>
              <a:t>tips</a:t>
            </a:r>
            <a:r>
              <a:rPr lang="es-ES" dirty="0" smtClean="0"/>
              <a:t> y buenas prácticas para que nuestras páginas carguen rápido</a:t>
            </a:r>
          </a:p>
          <a:p>
            <a:pPr lvl="1"/>
            <a:r>
              <a:rPr lang="es-ES" b="1" dirty="0" smtClean="0"/>
              <a:t>En cualquier momento que queráis interactuar sentiros libres de abrir el micro</a:t>
            </a:r>
          </a:p>
          <a:p>
            <a:r>
              <a:rPr lang="es-ES" dirty="0" smtClean="0"/>
              <a:t>Me gustaría que:</a:t>
            </a:r>
          </a:p>
          <a:p>
            <a:pPr lvl="1"/>
            <a:r>
              <a:rPr lang="es-ES" dirty="0" smtClean="0"/>
              <a:t>Al menos veáis algo nuevo o algo en lo que nunca os hayáis parado a reflexionar</a:t>
            </a:r>
          </a:p>
          <a:p>
            <a:pPr lvl="1"/>
            <a:r>
              <a:rPr lang="es-ES" dirty="0" smtClean="0"/>
              <a:t>Que os vayáis con la idea de que todo suma 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243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Imágenes - Optimizaciones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200" dirty="0" smtClean="0"/>
              <a:t>Aplica diseño responsivo a la carga de las imágenes</a:t>
            </a:r>
          </a:p>
          <a:p>
            <a:pPr marL="0" indent="0" algn="ctr">
              <a:buNone/>
            </a:pPr>
            <a:endParaRPr lang="es-ES" sz="22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62" y="2594998"/>
            <a:ext cx="4007259" cy="393707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053" y="2725961"/>
            <a:ext cx="5266667" cy="16476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053" y="4713465"/>
            <a:ext cx="5355315" cy="131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Compresión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pic>
        <p:nvPicPr>
          <p:cNvPr id="3074" name="Picture 2" descr="Resultado de imagen de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2048775"/>
            <a:ext cx="7524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59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Imágenes - Optimizaciones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200" dirty="0" smtClean="0"/>
              <a:t>Compresiones</a:t>
            </a:r>
          </a:p>
          <a:p>
            <a:pPr marL="0" indent="0" algn="ctr">
              <a:buNone/>
            </a:pPr>
            <a:endParaRPr lang="es-ES" sz="2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025" y="2636981"/>
            <a:ext cx="4906538" cy="138543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730" y="3676715"/>
            <a:ext cx="4086039" cy="129010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894" y="2618894"/>
            <a:ext cx="4161905" cy="74285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9005" y="5062145"/>
            <a:ext cx="4407622" cy="84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3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mtClean="0"/>
              <a:t>Peticiones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78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Peticiones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s-ES" sz="22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682" y="1945288"/>
            <a:ext cx="4222685" cy="415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8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Peticiones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200" dirty="0" smtClean="0"/>
              <a:t>¿Cuál es la media de peticiones que realiza una página Web?</a:t>
            </a:r>
            <a:endParaRPr lang="es-ES" sz="2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72" y="2981131"/>
            <a:ext cx="3847619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1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Reducción de </a:t>
            </a:r>
            <a:r>
              <a:rPr lang="es-ES" dirty="0"/>
              <a:t>peticiones - </a:t>
            </a:r>
            <a:r>
              <a:rPr lang="es-ES" sz="3200" i="1" dirty="0" err="1"/>
              <a:t>Inline</a:t>
            </a:r>
            <a:r>
              <a:rPr lang="es-ES" sz="3200" i="1" dirty="0"/>
              <a:t> </a:t>
            </a:r>
            <a:r>
              <a:rPr lang="es-ES" sz="3200" i="1" dirty="0" err="1" smtClean="0"/>
              <a:t>images</a:t>
            </a:r>
            <a:r>
              <a:rPr lang="es-ES" sz="3200" i="1" dirty="0" smtClean="0"/>
              <a:t> con </a:t>
            </a:r>
            <a:r>
              <a:rPr lang="es-ES" sz="3200" i="1" dirty="0" err="1" smtClean="0"/>
              <a:t>DataURL</a:t>
            </a:r>
            <a:endParaRPr lang="es-ES" sz="32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Pasamos de esto:</a:t>
            </a:r>
          </a:p>
          <a:p>
            <a:pPr lvl="1"/>
            <a:r>
              <a:rPr lang="es-ES" dirty="0"/>
              <a:t> &lt;</a:t>
            </a:r>
            <a:r>
              <a:rPr lang="es-ES" dirty="0" err="1"/>
              <a:t>img</a:t>
            </a:r>
            <a:r>
              <a:rPr lang="es-ES" dirty="0"/>
              <a:t> </a:t>
            </a:r>
            <a:r>
              <a:rPr lang="es-ES" dirty="0" err="1"/>
              <a:t>src</a:t>
            </a:r>
            <a:r>
              <a:rPr lang="es-ES" dirty="0"/>
              <a:t>="../</a:t>
            </a:r>
            <a:r>
              <a:rPr lang="es-ES" dirty="0" err="1"/>
              <a:t>images</a:t>
            </a:r>
            <a:r>
              <a:rPr lang="es-ES" dirty="0"/>
              <a:t>/otras/ReneBregua.jpg" </a:t>
            </a:r>
            <a:r>
              <a:rPr lang="es-ES" dirty="0" smtClean="0"/>
              <a:t>/&gt;</a:t>
            </a:r>
          </a:p>
          <a:p>
            <a:r>
              <a:rPr lang="es-ES" dirty="0" smtClean="0"/>
              <a:t>A esto:</a:t>
            </a:r>
          </a:p>
          <a:p>
            <a:pPr lvl="1"/>
            <a:r>
              <a:rPr lang="es-ES" dirty="0"/>
              <a:t> &lt;</a:t>
            </a:r>
            <a:r>
              <a:rPr lang="es-ES" dirty="0" err="1"/>
              <a:t>img</a:t>
            </a:r>
            <a:r>
              <a:rPr lang="es-ES" dirty="0"/>
              <a:t> </a:t>
            </a:r>
            <a:r>
              <a:rPr lang="es-ES" dirty="0" err="1"/>
              <a:t>src</a:t>
            </a:r>
            <a:r>
              <a:rPr lang="es-ES" dirty="0"/>
              <a:t>="</a:t>
            </a:r>
            <a:r>
              <a:rPr lang="es-ES" dirty="0" err="1"/>
              <a:t>data:image</a:t>
            </a:r>
            <a:r>
              <a:rPr lang="es-ES" dirty="0"/>
              <a:t>/jpeg;base64,/</a:t>
            </a:r>
            <a:r>
              <a:rPr lang="es-ES" dirty="0" smtClean="0"/>
              <a:t>9j/4AAQSkZJRgABAQAAAQABAAD/4QLYRXhpZgAASUkqAAgAAAAFAA8BAgAQAAAASgAAABABAgASA ….. …… /&gt;</a:t>
            </a:r>
          </a:p>
          <a:p>
            <a:pPr lvl="1"/>
            <a:endParaRPr lang="es-ES" dirty="0" smtClean="0"/>
          </a:p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36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Reducción de peticiones - </a:t>
            </a:r>
            <a:r>
              <a:rPr lang="es-ES" sz="3200" i="1" dirty="0" err="1"/>
              <a:t>Inline</a:t>
            </a:r>
            <a:r>
              <a:rPr lang="es-ES" sz="3200" i="1" dirty="0"/>
              <a:t> </a:t>
            </a:r>
            <a:r>
              <a:rPr lang="es-ES" sz="3200" i="1" dirty="0" err="1"/>
              <a:t>images</a:t>
            </a:r>
            <a:r>
              <a:rPr lang="es-ES" sz="3200" i="1" dirty="0"/>
              <a:t> con </a:t>
            </a:r>
            <a:r>
              <a:rPr lang="es-ES" sz="3200" i="1" dirty="0" err="1"/>
              <a:t>DataURL</a:t>
            </a:r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smtClean="0"/>
              <a:t>Reducimos el número de peticiones. </a:t>
            </a:r>
          </a:p>
          <a:p>
            <a:r>
              <a:rPr lang="es-ES" dirty="0" smtClean="0"/>
              <a:t>Al ser formato texto comprime bastante bien con GZIP o </a:t>
            </a:r>
            <a:r>
              <a:rPr lang="es-ES" dirty="0" err="1" smtClean="0"/>
              <a:t>Brotli</a:t>
            </a:r>
            <a:endParaRPr lang="es-ES" dirty="0" smtClean="0"/>
          </a:p>
          <a:p>
            <a:r>
              <a:rPr lang="es-ES" dirty="0" smtClean="0"/>
              <a:t>Ideal para iconos o imágenes de poco peso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CONTRAS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ES" dirty="0" smtClean="0"/>
              <a:t>No </a:t>
            </a:r>
            <a:r>
              <a:rPr lang="es-ES" dirty="0" err="1" smtClean="0"/>
              <a:t>tinen</a:t>
            </a:r>
            <a:r>
              <a:rPr lang="es-ES" dirty="0" smtClean="0"/>
              <a:t> </a:t>
            </a:r>
            <a:r>
              <a:rPr lang="es-ES" dirty="0" err="1" smtClean="0"/>
              <a:t>url</a:t>
            </a:r>
            <a:r>
              <a:rPr lang="es-ES" dirty="0" smtClean="0"/>
              <a:t>, no metadatos (mal SEO)</a:t>
            </a:r>
          </a:p>
          <a:p>
            <a:r>
              <a:rPr lang="es-ES" dirty="0" smtClean="0"/>
              <a:t>Aumentan peso en la página o de la hoja de estilos si se utiliza como </a:t>
            </a:r>
            <a:r>
              <a:rPr lang="es-ES" dirty="0" err="1" smtClean="0"/>
              <a:t>background</a:t>
            </a:r>
            <a:r>
              <a:rPr lang="es-ES" dirty="0" smtClean="0"/>
              <a:t>.</a:t>
            </a:r>
          </a:p>
          <a:p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190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  <p:bldP spid="9" grpId="0" build="p"/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Reducción de peticiones - </a:t>
            </a:r>
            <a:r>
              <a:rPr lang="es-ES" sz="3200" i="1" dirty="0" err="1" smtClean="0"/>
              <a:t>Sprites</a:t>
            </a:r>
            <a:endParaRPr lang="es-ES" dirty="0"/>
          </a:p>
        </p:txBody>
      </p:sp>
      <p:pic>
        <p:nvPicPr>
          <p:cNvPr id="4" name="Picture 2" descr="Resultado de imagen de dem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449" y="2133600"/>
            <a:ext cx="6632927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5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Reducción de peticiones - </a:t>
            </a:r>
            <a:r>
              <a:rPr lang="es-ES" sz="3200" i="1" dirty="0" err="1" smtClean="0"/>
              <a:t>Sprites</a:t>
            </a:r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smtClean="0"/>
              <a:t>Reducimos el número de peticiones. </a:t>
            </a:r>
          </a:p>
          <a:p>
            <a:r>
              <a:rPr lang="es-ES" dirty="0" smtClean="0"/>
              <a:t>Carga más rápida. </a:t>
            </a:r>
          </a:p>
          <a:p>
            <a:r>
              <a:rPr lang="es-ES" dirty="0" smtClean="0"/>
              <a:t>Mucho más sencillo de implementar que </a:t>
            </a:r>
            <a:r>
              <a:rPr lang="es-ES" dirty="0" err="1" smtClean="0"/>
              <a:t>ImageMap</a:t>
            </a:r>
            <a:endParaRPr lang="es-ES" dirty="0" smtClean="0"/>
          </a:p>
          <a:p>
            <a:r>
              <a:rPr lang="es-ES" dirty="0"/>
              <a:t>Ideal para iconos, menús.</a:t>
            </a:r>
          </a:p>
          <a:p>
            <a:r>
              <a:rPr lang="es-ES" dirty="0" smtClean="0"/>
              <a:t>Suelen pesar menos el fichero del </a:t>
            </a:r>
            <a:r>
              <a:rPr lang="es-ES" dirty="0" err="1" smtClean="0"/>
              <a:t>sprite</a:t>
            </a:r>
            <a:r>
              <a:rPr lang="es-ES" dirty="0" smtClean="0"/>
              <a:t> que todas las imágenes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CONTRAS</a:t>
            </a:r>
            <a:endParaRPr lang="es-ES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ES" dirty="0" smtClean="0"/>
              <a:t>Menor SEO. No semántica de imágenes. (div, </a:t>
            </a:r>
            <a:r>
              <a:rPr lang="es-ES" dirty="0" err="1" smtClean="0"/>
              <a:t>span</a:t>
            </a:r>
            <a:r>
              <a:rPr lang="es-ES" dirty="0" smtClean="0"/>
              <a:t>, etc..)</a:t>
            </a:r>
          </a:p>
          <a:p>
            <a:r>
              <a:rPr lang="es-ES" dirty="0"/>
              <a:t>Títulos y </a:t>
            </a:r>
            <a:r>
              <a:rPr lang="es-ES" dirty="0" err="1"/>
              <a:t>Alt</a:t>
            </a:r>
            <a:r>
              <a:rPr lang="es-ES" dirty="0"/>
              <a:t> no se pueden establecer desde </a:t>
            </a:r>
            <a:r>
              <a:rPr lang="es-ES" dirty="0" smtClean="0"/>
              <a:t>CSS</a:t>
            </a:r>
          </a:p>
          <a:p>
            <a:r>
              <a:rPr lang="es-ES" dirty="0" smtClean="0"/>
              <a:t>Algunas imágenes funcionan mejor como HTML imágenes que de </a:t>
            </a:r>
            <a:r>
              <a:rPr lang="es-ES" dirty="0" err="1" smtClean="0"/>
              <a:t>background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008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  <p:bldP spid="9" grpId="0" build="p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sz="4000" dirty="0"/>
              <a:t>Cuando hablamos de optimizar la web… </a:t>
            </a:r>
            <a:br>
              <a:rPr lang="es-ES" sz="4000" dirty="0"/>
            </a:br>
            <a:r>
              <a:rPr lang="es-ES" sz="4400" dirty="0"/>
              <a:t>¿que se os viene a la cabeza?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409419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Reducción de peticiones </a:t>
            </a:r>
            <a:r>
              <a:rPr lang="es-ES" dirty="0" smtClean="0"/>
              <a:t>– </a:t>
            </a:r>
            <a:r>
              <a:rPr lang="es-ES" sz="3200" i="1" dirty="0" err="1" smtClean="0"/>
              <a:t>Bundle</a:t>
            </a:r>
            <a:r>
              <a:rPr lang="es-ES" sz="3200" i="1" smtClean="0"/>
              <a:t> Scripts</a:t>
            </a:r>
            <a:endParaRPr lang="es-ES" dirty="0"/>
          </a:p>
        </p:txBody>
      </p:sp>
      <p:pic>
        <p:nvPicPr>
          <p:cNvPr id="4" name="Picture 2" descr="Resultado de imagen de dem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449" y="2133600"/>
            <a:ext cx="6632927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99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Referencias - </a:t>
            </a:r>
            <a:r>
              <a:rPr lang="es-ES" cap="all" dirty="0"/>
              <a:t>ILYA GRIGORIK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dirty="0" smtClean="0">
              <a:hlinkClick r:id="rId2"/>
            </a:endParaRPr>
          </a:p>
          <a:p>
            <a:r>
              <a:rPr lang="es-ES" dirty="0" smtClean="0">
                <a:hlinkClick r:id="rId2"/>
              </a:rPr>
              <a:t>https</a:t>
            </a:r>
            <a:r>
              <a:rPr lang="es-ES" dirty="0">
                <a:hlinkClick r:id="rId2"/>
              </a:rPr>
              <a:t>://hpbn.co</a:t>
            </a:r>
            <a:r>
              <a:rPr lang="es-ES" dirty="0" smtClean="0">
                <a:hlinkClick r:id="rId2"/>
              </a:rPr>
              <a:t>/</a:t>
            </a:r>
            <a:r>
              <a:rPr lang="es-ES" dirty="0" smtClean="0"/>
              <a:t> (free)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866" y="3177190"/>
            <a:ext cx="1677937" cy="16779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339" y="3186969"/>
            <a:ext cx="1692965" cy="167088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906104" y="5086452"/>
            <a:ext cx="47455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hlinkClick r:id="rId5"/>
              </a:rPr>
              <a:t>https://www.igvita.com/2013/09/29/retrospective-high-performance-browser-networking</a:t>
            </a:r>
            <a:r>
              <a:rPr lang="es-ES" sz="1400" dirty="0" smtClean="0">
                <a:hlinkClick r:id="rId5"/>
              </a:rPr>
              <a:t>/</a:t>
            </a:r>
            <a:r>
              <a:rPr lang="es-ES" sz="1400" dirty="0" smtClean="0"/>
              <a:t> 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99315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Referencias - </a:t>
            </a:r>
            <a:r>
              <a:rPr lang="es-ES" sz="3200" i="1" dirty="0" smtClean="0"/>
              <a:t>Tools</a:t>
            </a:r>
            <a:endParaRPr lang="es-ES" sz="3200" i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hlinkClick r:id="rId2"/>
              </a:rPr>
              <a:t>https://developers.google.com/speed/pagespeed/insights</a:t>
            </a:r>
            <a:r>
              <a:rPr lang="es-ES" dirty="0" smtClean="0">
                <a:hlinkClick r:id="rId2"/>
              </a:rPr>
              <a:t>/</a:t>
            </a:r>
            <a:endParaRPr lang="es-ES" dirty="0" smtClean="0"/>
          </a:p>
          <a:p>
            <a:r>
              <a:rPr lang="es-ES" dirty="0">
                <a:hlinkClick r:id="rId3"/>
              </a:rPr>
              <a:t>https://www.webpagetest.org</a:t>
            </a:r>
            <a:r>
              <a:rPr lang="es-ES" dirty="0" smtClean="0">
                <a:hlinkClick r:id="rId3"/>
              </a:rPr>
              <a:t>/</a:t>
            </a:r>
            <a:r>
              <a:rPr lang="es-ES" dirty="0" smtClean="0"/>
              <a:t> </a:t>
            </a:r>
          </a:p>
          <a:p>
            <a:r>
              <a:rPr lang="es-ES" dirty="0">
                <a:hlinkClick r:id="rId4"/>
              </a:rPr>
              <a:t>http://webdevchecklist.com</a:t>
            </a:r>
            <a:r>
              <a:rPr lang="es-ES" dirty="0" smtClean="0">
                <a:hlinkClick r:id="rId4"/>
              </a:rPr>
              <a:t>/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>
                <a:hlinkClick r:id="rId5"/>
              </a:rPr>
              <a:t>Exntesion</a:t>
            </a:r>
            <a:r>
              <a:rPr lang="es-ES" dirty="0" smtClean="0">
                <a:hlinkClick r:id="rId5"/>
              </a:rPr>
              <a:t> para Chrome: https</a:t>
            </a:r>
            <a:r>
              <a:rPr lang="es-ES" dirty="0">
                <a:hlinkClick r:id="rId5"/>
              </a:rPr>
              <a:t>://</a:t>
            </a:r>
            <a:r>
              <a:rPr lang="es-ES" dirty="0" smtClean="0">
                <a:hlinkClick r:id="rId5"/>
              </a:rPr>
              <a:t>chrome.google.com/webstore/detail/web-developer-checklist/iahamcpedabephpcgkeikbclmaljebjp</a:t>
            </a:r>
            <a:r>
              <a:rPr lang="es-ES" dirty="0" smtClean="0"/>
              <a:t> </a:t>
            </a:r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5840" y="2219864"/>
            <a:ext cx="1848063" cy="29062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1736" y="2576287"/>
            <a:ext cx="890365" cy="29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0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Referencias – </a:t>
            </a:r>
            <a:r>
              <a:rPr lang="es-ES" cap="all" dirty="0" err="1" smtClean="0"/>
              <a:t>Miniblog.Core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s-ES" dirty="0" smtClean="0">
              <a:hlinkClick r:id="rId2"/>
            </a:endParaRPr>
          </a:p>
          <a:p>
            <a:r>
              <a:rPr lang="es-ES" dirty="0" smtClean="0"/>
              <a:t>Motor de Blogs hecho con ASP.NET Core 2.0</a:t>
            </a:r>
          </a:p>
          <a:p>
            <a:r>
              <a:rPr lang="es-ES" dirty="0" smtClean="0"/>
              <a:t>100/100 en Google Page </a:t>
            </a:r>
            <a:r>
              <a:rPr lang="es-ES" dirty="0" err="1" smtClean="0"/>
              <a:t>Speed</a:t>
            </a:r>
            <a:endParaRPr lang="es-ES" dirty="0" smtClean="0"/>
          </a:p>
          <a:p>
            <a:r>
              <a:rPr lang="es-ES" dirty="0" smtClean="0"/>
              <a:t>5 A en WebPageTest.org</a:t>
            </a:r>
          </a:p>
          <a:p>
            <a:r>
              <a:rPr lang="es-ES" dirty="0" smtClean="0"/>
              <a:t>Accesible</a:t>
            </a:r>
          </a:p>
          <a:p>
            <a:r>
              <a:rPr lang="es-ES" dirty="0" smtClean="0"/>
              <a:t>SEO </a:t>
            </a:r>
            <a:r>
              <a:rPr lang="es-ES" dirty="0" err="1" smtClean="0"/>
              <a:t>Friendli</a:t>
            </a:r>
            <a:endParaRPr lang="es-ES" dirty="0" smtClean="0"/>
          </a:p>
          <a:p>
            <a:r>
              <a:rPr lang="es-ES" dirty="0" err="1" smtClean="0"/>
              <a:t>Responsive</a:t>
            </a:r>
            <a:endParaRPr lang="es-ES" dirty="0" smtClean="0"/>
          </a:p>
          <a:p>
            <a:r>
              <a:rPr lang="es-ES" dirty="0" smtClean="0"/>
              <a:t>Etc..</a:t>
            </a:r>
            <a:endParaRPr lang="es-ES" dirty="0"/>
          </a:p>
          <a:p>
            <a:r>
              <a:rPr lang="es-ES" dirty="0">
                <a:hlinkClick r:id="rId3"/>
              </a:rPr>
              <a:t>https://</a:t>
            </a:r>
            <a:r>
              <a:rPr lang="es-ES" dirty="0" smtClean="0">
                <a:hlinkClick r:id="rId3"/>
              </a:rPr>
              <a:t>github.com/madskristensen/Miniblog.Core /</a:t>
            </a:r>
            <a:r>
              <a:rPr lang="es-ES" dirty="0" smtClean="0"/>
              <a:t> </a:t>
            </a:r>
            <a:r>
              <a:rPr lang="es-ES" dirty="0">
                <a:hlinkClick r:id="rId4"/>
              </a:rPr>
              <a:t>https://miniblogcore.azurewebsites.net</a:t>
            </a:r>
            <a:r>
              <a:rPr lang="es-ES" dirty="0" smtClean="0">
                <a:hlinkClick r:id="rId4"/>
              </a:rPr>
              <a:t>/</a:t>
            </a:r>
            <a:r>
              <a:rPr lang="es-ES" dirty="0" smtClean="0"/>
              <a:t> </a:t>
            </a:r>
          </a:p>
          <a:p>
            <a:pPr marL="0" indent="0">
              <a:buNone/>
            </a:pP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28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Chips &amp; </a:t>
            </a:r>
            <a:r>
              <a:rPr lang="es-ES" dirty="0" err="1" smtClean="0"/>
              <a:t>Tricks</a:t>
            </a:r>
            <a:r>
              <a:rPr lang="es-ES" dirty="0" smtClean="0"/>
              <a:t> para desarrollo web</a:t>
            </a:r>
            <a:endParaRPr lang="es-ES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René Pacios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873" y="2806144"/>
            <a:ext cx="2152381" cy="2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9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Compresión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dirty="0" smtClean="0"/>
              <a:t>No bit is faster than one that is not sent; send fewer bits.</a:t>
            </a:r>
            <a:r>
              <a:rPr lang="en-US" sz="4000" b="1" dirty="0"/>
              <a:t> </a:t>
            </a:r>
            <a:r>
              <a:rPr lang="en-US" sz="2400" i="1" dirty="0"/>
              <a:t>(Ilya </a:t>
            </a:r>
            <a:r>
              <a:rPr lang="en-US" sz="2400" i="1" dirty="0" err="1"/>
              <a:t>Grigorik</a:t>
            </a:r>
            <a:r>
              <a:rPr lang="en-US" sz="2400" i="1" dirty="0"/>
              <a:t>)</a:t>
            </a:r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374" y="3812876"/>
            <a:ext cx="4485736" cy="25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Compresión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pic>
        <p:nvPicPr>
          <p:cNvPr id="3074" name="Picture 2" descr="Resultado de imagen de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2048775"/>
            <a:ext cx="7524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83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Compresión - </a:t>
            </a:r>
            <a:r>
              <a:rPr lang="es-ES" dirty="0" err="1" smtClean="0"/>
              <a:t>Minimificacion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Comparativa algunas </a:t>
            </a:r>
            <a:r>
              <a:rPr lang="es-ES" dirty="0" err="1" smtClean="0"/>
              <a:t>libs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524935"/>
              </p:ext>
            </p:extLst>
          </p:nvPr>
        </p:nvGraphicFramePr>
        <p:xfrm>
          <a:off x="2756620" y="2634730"/>
          <a:ext cx="569726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1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Librería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Normal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Ahorro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font-awesome.css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39KB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31KB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21%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Bootstrap.css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116KB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92KB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21%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jQuery-3.1.1.js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261KB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85KB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Bootstrap.js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64KB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33KB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48%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59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Compresión - </a:t>
            </a:r>
            <a:r>
              <a:rPr lang="es-ES" dirty="0" err="1"/>
              <a:t>Minificación</a:t>
            </a:r>
            <a:r>
              <a:rPr lang="es-ES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800" dirty="0" smtClean="0"/>
              <a:t>Consideraciones</a:t>
            </a:r>
          </a:p>
          <a:p>
            <a:r>
              <a:rPr lang="es-ES" dirty="0" smtClean="0"/>
              <a:t>Genera los archivos .</a:t>
            </a:r>
            <a:r>
              <a:rPr lang="es-ES" dirty="0" err="1" smtClean="0"/>
              <a:t>map</a:t>
            </a:r>
            <a:r>
              <a:rPr lang="es-ES" dirty="0" smtClean="0"/>
              <a:t> si vas a depurar tus scripts</a:t>
            </a:r>
          </a:p>
          <a:p>
            <a:r>
              <a:rPr lang="es-ES" dirty="0" smtClean="0"/>
              <a:t>Convención para persistir comentarios en archivo .min</a:t>
            </a:r>
          </a:p>
          <a:p>
            <a:pPr lvl="1"/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//! Comentario….</a:t>
            </a:r>
          </a:p>
          <a:p>
            <a:pPr lvl="1"/>
            <a:r>
              <a:rPr lang="es-ES" dirty="0" smtClean="0">
                <a:solidFill>
                  <a:schemeClr val="accent6">
                    <a:lumMod val="75000"/>
                  </a:schemeClr>
                </a:solidFill>
              </a:rPr>
              <a:t>/*! Comentario …. */</a:t>
            </a:r>
            <a:endParaRPr lang="es-E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70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Compresión - </a:t>
            </a:r>
            <a:r>
              <a:rPr lang="es-ES" dirty="0" err="1"/>
              <a:t>Minificación</a:t>
            </a:r>
            <a:r>
              <a:rPr lang="es-ES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800" dirty="0" smtClean="0"/>
              <a:t>Herramientas</a:t>
            </a:r>
          </a:p>
          <a:p>
            <a:pPr marL="0" indent="0">
              <a:buNone/>
            </a:pPr>
            <a:endParaRPr lang="es-ES" sz="2800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86" y="3182318"/>
            <a:ext cx="1638095" cy="1409524"/>
          </a:xfrm>
          <a:prstGeom prst="rect">
            <a:avLst/>
          </a:prstGeom>
        </p:spPr>
      </p:pic>
      <p:pic>
        <p:nvPicPr>
          <p:cNvPr id="5" name="Marcador de contenido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110" y="3219436"/>
            <a:ext cx="1761905" cy="14571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207" y="3096491"/>
            <a:ext cx="387583" cy="387583"/>
          </a:xfrm>
          <a:prstGeom prst="rect">
            <a:avLst/>
          </a:prstGeom>
        </p:spPr>
      </p:pic>
      <p:pic>
        <p:nvPicPr>
          <p:cNvPr id="7" name="Picture 4" descr="Resultado de imagen de visual studio cod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665" y="3096491"/>
            <a:ext cx="461819" cy="46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9944" y="3219436"/>
            <a:ext cx="2920800" cy="1538635"/>
          </a:xfrm>
          <a:prstGeom prst="rect">
            <a:avLst/>
          </a:prstGeom>
        </p:spPr>
      </p:pic>
      <p:pic>
        <p:nvPicPr>
          <p:cNvPr id="9" name="Picture 2" descr="Resultado de imagen de gul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316" y="2811772"/>
            <a:ext cx="678873" cy="67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6799" y="2855611"/>
            <a:ext cx="568517" cy="6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2867</TotalTime>
  <Words>1081</Words>
  <Application>Microsoft Office PowerPoint</Application>
  <PresentationFormat>Panorámica</PresentationFormat>
  <Paragraphs>247</Paragraphs>
  <Slides>44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1" baseType="lpstr">
      <vt:lpstr>Arial</vt:lpstr>
      <vt:lpstr>Calibri</vt:lpstr>
      <vt:lpstr>Century Gothic</vt:lpstr>
      <vt:lpstr>Consolas</vt:lpstr>
      <vt:lpstr>Times New Roman</vt:lpstr>
      <vt:lpstr>Wingdings 3</vt:lpstr>
      <vt:lpstr>Espiral</vt:lpstr>
      <vt:lpstr>Chips &amp; Tricks para desarrollo web</vt:lpstr>
      <vt:lpstr>E ti de quen ves sendo?</vt:lpstr>
      <vt:lpstr>Presentación Charla</vt:lpstr>
      <vt:lpstr>Cuando hablamos de optimizar la web…  ¿que se os viene a la cabeza?</vt:lpstr>
      <vt:lpstr>Compresión</vt:lpstr>
      <vt:lpstr>Compresión</vt:lpstr>
      <vt:lpstr>Compresión - Minimificacion</vt:lpstr>
      <vt:lpstr>Compresión - Minificación </vt:lpstr>
      <vt:lpstr>Compresión - Minificación </vt:lpstr>
      <vt:lpstr>Compresión - GZip</vt:lpstr>
      <vt:lpstr>Compresión - Brotli</vt:lpstr>
      <vt:lpstr>Compresión – Brotli</vt:lpstr>
      <vt:lpstr>Compresión - Brotli</vt:lpstr>
      <vt:lpstr>Latencia</vt:lpstr>
      <vt:lpstr>Latencia</vt:lpstr>
      <vt:lpstr>Latencia </vt:lpstr>
      <vt:lpstr>Latencia </vt:lpstr>
      <vt:lpstr>Latencia - CND</vt:lpstr>
      <vt:lpstr>Latencia – CND Públicos</vt:lpstr>
      <vt:lpstr>Latencia - Beneficios de usar CND</vt:lpstr>
      <vt:lpstr>Latencia - Consideraciones de usar CND</vt:lpstr>
      <vt:lpstr>Latencia - Consideraciones de usar CND</vt:lpstr>
      <vt:lpstr>Imágenes</vt:lpstr>
      <vt:lpstr>Imágenes - Formatos</vt:lpstr>
      <vt:lpstr>Imágenes - Formatos</vt:lpstr>
      <vt:lpstr>Imágenes – Formatos - SVG</vt:lpstr>
      <vt:lpstr>Imágenes – Formatos -SVG</vt:lpstr>
      <vt:lpstr>Imágenes – Formatos -WebP</vt:lpstr>
      <vt:lpstr>Imágenes – Formatos -WebP</vt:lpstr>
      <vt:lpstr>Imágenes - Optimizaciones</vt:lpstr>
      <vt:lpstr>Compresión</vt:lpstr>
      <vt:lpstr>Imágenes - Optimizaciones</vt:lpstr>
      <vt:lpstr>Peticiones</vt:lpstr>
      <vt:lpstr>Peticiones</vt:lpstr>
      <vt:lpstr>Peticiones</vt:lpstr>
      <vt:lpstr>Reducción de peticiones - Inline images con DataURL</vt:lpstr>
      <vt:lpstr>Reducción de peticiones - Inline images con DataURL</vt:lpstr>
      <vt:lpstr>Reducción de peticiones - Sprites</vt:lpstr>
      <vt:lpstr>Reducción de peticiones - Sprites</vt:lpstr>
      <vt:lpstr>Reducción de peticiones – Bundle Scripts</vt:lpstr>
      <vt:lpstr>Referencias - ILYA GRIGORIK</vt:lpstr>
      <vt:lpstr>Referencias - Tools</vt:lpstr>
      <vt:lpstr>Referencias – Miniblog.Core</vt:lpstr>
      <vt:lpstr>Chips &amp; Tricks para desarrollo web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Portada</dc:title>
  <dc:creator>René Pacios Díaz</dc:creator>
  <cp:lastModifiedBy>René Dario Pacios Díaz</cp:lastModifiedBy>
  <cp:revision>82</cp:revision>
  <dcterms:created xsi:type="dcterms:W3CDTF">2019-10-12T19:36:42Z</dcterms:created>
  <dcterms:modified xsi:type="dcterms:W3CDTF">2019-10-25T08:24:50Z</dcterms:modified>
</cp:coreProperties>
</file>